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7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400" baseline="0">
                <a:solidFill>
                  <a:schemeClr val="tx2"/>
                </a:solidFill>
                <a:latin typeface="Baskerville Old Face" panose="02020602080505020303" pitchFamily="18" charset="0"/>
              </a:defRPr>
            </a:lvl1pPr>
          </a:lstStyle>
          <a:p>
            <a:r>
              <a:rPr lang="en-US" dirty="0" smtClean="0"/>
              <a:t>Title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134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Baskerville Old Face" panose="02020602080505020303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757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  <a:latin typeface="Baskerville Old Face" panose="02020602080505020303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991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Baskerville Old Face" panose="02020602080505020303" pitchFamily="18" charset="0"/>
              </a:defRPr>
            </a:lvl1pPr>
          </a:lstStyle>
          <a:p>
            <a:r>
              <a:rPr lang="en-US" dirty="0" smtClean="0"/>
              <a:t>Header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132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200" b="1" cap="all">
                <a:solidFill>
                  <a:schemeClr val="tx2"/>
                </a:solidFill>
                <a:latin typeface="Baskerville Old Face" panose="02020602080505020303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Baskerville Old Face" panose="02020602080505020303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2208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Baskerville Old Face" panose="02020602080505020303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1pPr>
            <a:lvl2pPr>
              <a:defRPr sz="24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2pPr>
            <a:lvl3pPr>
              <a:defRPr sz="20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3pPr>
            <a:lvl4pPr>
              <a:defRPr sz="18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4pPr>
            <a:lvl5pPr>
              <a:defRPr sz="18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1pPr>
            <a:lvl2pPr>
              <a:defRPr sz="24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2pPr>
            <a:lvl3pPr>
              <a:defRPr sz="20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3pPr>
            <a:lvl4pPr>
              <a:defRPr sz="18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4pPr>
            <a:lvl5pPr>
              <a:defRPr sz="18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301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Baskerville Old Face" panose="02020602080505020303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Baskerville Old Face" panose="02020602080505020303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1pPr>
            <a:lvl2pPr>
              <a:defRPr sz="20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2pPr>
            <a:lvl3pPr>
              <a:defRPr sz="18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3pPr>
            <a:lvl4pPr>
              <a:defRPr sz="16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4pPr>
            <a:lvl5pPr>
              <a:defRPr sz="16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Baskerville Old Face" panose="02020602080505020303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1pPr>
            <a:lvl2pPr>
              <a:defRPr sz="20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2pPr>
            <a:lvl3pPr>
              <a:defRPr sz="18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3pPr>
            <a:lvl4pPr>
              <a:defRPr sz="16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4pPr>
            <a:lvl5pPr>
              <a:defRPr sz="16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92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Baskerville Old Face" panose="02020602080505020303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783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6129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  <a:latin typeface="Baskerville Old Face" panose="02020602080505020303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1pPr>
            <a:lvl2pPr>
              <a:defRPr sz="28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2pPr>
            <a:lvl3pPr>
              <a:defRPr sz="24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3pPr>
            <a:lvl4pPr>
              <a:defRPr sz="20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4pPr>
            <a:lvl5pPr>
              <a:defRPr sz="20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  <a:latin typeface="Baskerville Old Face" panose="02020602080505020303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6458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  <a:latin typeface="Baskerville Old Face" panose="02020602080505020303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3960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A6224-5C95-4A8D-8736-B7B0FCD0E68F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1F4A5-0888-43F6-A1F3-D05CE598244B}" type="slidenum">
              <a:rPr lang="en-US" smtClean="0"/>
              <a:t>‹#›</a:t>
            </a:fld>
            <a:endParaRPr lang="en-US"/>
          </a:p>
        </p:txBody>
      </p:sp>
      <p:pic>
        <p:nvPicPr>
          <p:cNvPr id="2050" name="Picture 2" descr="G:\Boardroom\Powerpoint\New Logo Template\Final Template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7710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4291" y="1024193"/>
            <a:ext cx="7772400" cy="1470025"/>
          </a:xfrm>
        </p:spPr>
        <p:txBody>
          <a:bodyPr/>
          <a:lstStyle/>
          <a:p>
            <a:r>
              <a:rPr lang="en-US" b="1" dirty="0" smtClean="0"/>
              <a:t>Becoming a Thought Leader in your Practice Area 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01612" y="9382432"/>
            <a:ext cx="3041688" cy="100763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30" name="Picture 6" descr="http://www.inxpo.com/assets/images/solutions/thought-leadershi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4316" y="3018963"/>
            <a:ext cx="2738140" cy="239861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9549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Thought Leadership Planning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Target Industry- Medical Devices </a:t>
            </a:r>
          </a:p>
          <a:p>
            <a:pPr lvl="1"/>
            <a:r>
              <a:rPr lang="en-US" dirty="0"/>
              <a:t>Organizations</a:t>
            </a:r>
          </a:p>
          <a:p>
            <a:pPr lvl="2"/>
            <a:r>
              <a:rPr lang="en-US" dirty="0"/>
              <a:t>Florida Medical Manufacturers Consortium</a:t>
            </a:r>
          </a:p>
          <a:p>
            <a:pPr lvl="2"/>
            <a:r>
              <a:rPr lang="en-US" dirty="0"/>
              <a:t>Medical Device Manufacturers Association</a:t>
            </a:r>
          </a:p>
          <a:p>
            <a:pPr lvl="2"/>
            <a:r>
              <a:rPr lang="en-US" dirty="0"/>
              <a:t>Medical Imaging and Technology Alliance</a:t>
            </a:r>
          </a:p>
          <a:p>
            <a:pPr lvl="2"/>
            <a:r>
              <a:rPr lang="en-US" dirty="0"/>
              <a:t>Even more in-depth options</a:t>
            </a:r>
          </a:p>
          <a:p>
            <a:pPr lvl="3"/>
            <a:r>
              <a:rPr lang="en-US" dirty="0"/>
              <a:t>American Orthotic and Prosthetic Association</a:t>
            </a:r>
          </a:p>
          <a:p>
            <a:pPr lvl="3"/>
            <a:r>
              <a:rPr lang="en-US" dirty="0"/>
              <a:t>Contact Lens Manufacturers Association</a:t>
            </a:r>
          </a:p>
          <a:p>
            <a:pPr lvl="3"/>
            <a:r>
              <a:rPr lang="en-US" dirty="0"/>
              <a:t>Hearing Industries Association</a:t>
            </a:r>
          </a:p>
          <a:p>
            <a:pPr lvl="1"/>
            <a:r>
              <a:rPr lang="en-US" dirty="0"/>
              <a:t>Publications</a:t>
            </a:r>
          </a:p>
          <a:p>
            <a:pPr lvl="2"/>
            <a:r>
              <a:rPr lang="en-US" dirty="0"/>
              <a:t>Medical Device and Diagnostic Industry</a:t>
            </a:r>
          </a:p>
          <a:p>
            <a:pPr lvl="2"/>
            <a:r>
              <a:rPr lang="en-US" dirty="0"/>
              <a:t>Medical Design Technology</a:t>
            </a:r>
          </a:p>
          <a:p>
            <a:pPr lvl="2"/>
            <a:r>
              <a:rPr lang="en-US" dirty="0"/>
              <a:t>Medical Design Briefs</a:t>
            </a:r>
          </a:p>
          <a:p>
            <a:pPr lvl="2"/>
            <a:r>
              <a:rPr lang="en-US" dirty="0"/>
              <a:t>Medical Device Summit</a:t>
            </a:r>
          </a:p>
          <a:p>
            <a:pPr lvl="2"/>
            <a:r>
              <a:rPr lang="en-US" dirty="0"/>
              <a:t>Today’s Medical Developments (TMD</a:t>
            </a:r>
            <a:r>
              <a:rPr lang="en-US" dirty="0" smtClean="0"/>
              <a:t>)</a:t>
            </a:r>
            <a:r>
              <a:rPr lang="en-US" dirty="0"/>
              <a:t> </a:t>
            </a:r>
          </a:p>
          <a:p>
            <a:endParaRPr lang="en-US" dirty="0"/>
          </a:p>
        </p:txBody>
      </p:sp>
      <p:pic>
        <p:nvPicPr>
          <p:cNvPr id="7170" name="Picture 2" descr="http://www.euractiv.com/wp-content/uploads/sites/2/2013/02/Medical%20device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4827" y="1981216"/>
            <a:ext cx="2369210" cy="13447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815761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055" y="494881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b="1" dirty="0"/>
              <a:t>Target Industry- Pharmaceuticals</a:t>
            </a:r>
          </a:p>
          <a:p>
            <a:pPr lvl="1"/>
            <a:r>
              <a:rPr lang="en-US" dirty="0"/>
              <a:t>Organizations</a:t>
            </a:r>
          </a:p>
          <a:p>
            <a:pPr lvl="2"/>
            <a:r>
              <a:rPr lang="en-US" dirty="0" err="1"/>
              <a:t>BioFlorida</a:t>
            </a:r>
            <a:endParaRPr lang="en-US" dirty="0"/>
          </a:p>
          <a:p>
            <a:pPr lvl="2"/>
            <a:r>
              <a:rPr lang="en-US" dirty="0"/>
              <a:t>Pharmaceutical Research and Manufacturers of America</a:t>
            </a:r>
          </a:p>
          <a:p>
            <a:pPr lvl="2"/>
            <a:r>
              <a:rPr lang="en-US" dirty="0"/>
              <a:t>Consumer Healthcare Products Association</a:t>
            </a:r>
          </a:p>
          <a:p>
            <a:pPr lvl="2"/>
            <a:r>
              <a:rPr lang="en-US" dirty="0"/>
              <a:t>Generic Pharmaceutical Association</a:t>
            </a:r>
          </a:p>
          <a:p>
            <a:pPr lvl="2"/>
            <a:r>
              <a:rPr lang="en-US" dirty="0"/>
              <a:t>National Pharmaceutical Organization</a:t>
            </a:r>
          </a:p>
          <a:p>
            <a:pPr lvl="1"/>
            <a:r>
              <a:rPr lang="en-US" dirty="0"/>
              <a:t>Publications</a:t>
            </a:r>
          </a:p>
          <a:p>
            <a:pPr lvl="2"/>
            <a:r>
              <a:rPr lang="en-US" dirty="0"/>
              <a:t>Pharmaceutical Executive</a:t>
            </a:r>
          </a:p>
          <a:p>
            <a:pPr lvl="2"/>
            <a:r>
              <a:rPr lang="en-US" dirty="0"/>
              <a:t>Pharma World</a:t>
            </a:r>
          </a:p>
          <a:p>
            <a:pPr lvl="2"/>
            <a:r>
              <a:rPr lang="en-US" dirty="0"/>
              <a:t>Pharmaceutical Compliance Monitor</a:t>
            </a:r>
          </a:p>
          <a:p>
            <a:endParaRPr lang="en-US" dirty="0"/>
          </a:p>
        </p:txBody>
      </p:sp>
      <p:pic>
        <p:nvPicPr>
          <p:cNvPr id="6146" name="Picture 2" descr="http://images.onlinelabels.com/images/clip-art/Anonymous/Anonymous_target_with_arrow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0510" y="2757862"/>
            <a:ext cx="2402944" cy="22395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4365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92381"/>
            <a:ext cx="8229600" cy="52612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Target industry- Technology</a:t>
            </a:r>
          </a:p>
          <a:p>
            <a:pPr lvl="1"/>
            <a:r>
              <a:rPr lang="en-US" dirty="0"/>
              <a:t>Organizations</a:t>
            </a:r>
          </a:p>
          <a:p>
            <a:pPr lvl="2"/>
            <a:r>
              <a:rPr lang="en-US" dirty="0" smtClean="0"/>
              <a:t>South Florida Technology Alliance</a:t>
            </a:r>
          </a:p>
          <a:p>
            <a:pPr lvl="2"/>
            <a:r>
              <a:rPr lang="en-US" dirty="0" err="1" smtClean="0"/>
              <a:t>CompTIA</a:t>
            </a:r>
            <a:endParaRPr lang="en-US" dirty="0" smtClean="0"/>
          </a:p>
          <a:p>
            <a:pPr lvl="2"/>
            <a:r>
              <a:rPr lang="en-US" dirty="0" smtClean="0"/>
              <a:t>Florida Technology Council</a:t>
            </a:r>
          </a:p>
          <a:p>
            <a:pPr lvl="2"/>
            <a:r>
              <a:rPr lang="en-US" dirty="0" smtClean="0"/>
              <a:t>Enterprise Florida </a:t>
            </a:r>
          </a:p>
          <a:p>
            <a:pPr lvl="2"/>
            <a:r>
              <a:rPr lang="en-US" dirty="0" err="1" smtClean="0"/>
              <a:t>eMerge</a:t>
            </a:r>
            <a:r>
              <a:rPr lang="en-US" dirty="0" smtClean="0"/>
              <a:t> Americas</a:t>
            </a:r>
            <a:endParaRPr lang="en-US" dirty="0"/>
          </a:p>
          <a:p>
            <a:pPr lvl="1"/>
            <a:r>
              <a:rPr lang="en-US" dirty="0" smtClean="0"/>
              <a:t>Publications</a:t>
            </a:r>
          </a:p>
          <a:p>
            <a:pPr lvl="2"/>
            <a:r>
              <a:rPr lang="en-US" dirty="0" smtClean="0"/>
              <a:t>CIO Magazine</a:t>
            </a:r>
          </a:p>
          <a:p>
            <a:pPr lvl="2"/>
            <a:r>
              <a:rPr lang="en-US" dirty="0" err="1" smtClean="0"/>
              <a:t>ComputerWorld</a:t>
            </a:r>
            <a:endParaRPr lang="en-US" dirty="0" smtClean="0"/>
          </a:p>
          <a:p>
            <a:pPr lvl="2"/>
            <a:r>
              <a:rPr lang="en-US" dirty="0" smtClean="0"/>
              <a:t>InfoWorld</a:t>
            </a:r>
          </a:p>
          <a:p>
            <a:pPr lvl="2"/>
            <a:r>
              <a:rPr lang="en-US" dirty="0" smtClean="0"/>
              <a:t>Industry-specific tech sections </a:t>
            </a:r>
            <a:r>
              <a:rPr lang="en-US" smtClean="0"/>
              <a:t>and publications</a:t>
            </a:r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241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What </a:t>
            </a:r>
            <a:r>
              <a:rPr lang="en-US" b="1" dirty="0"/>
              <a:t>is a Thought Leader?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023609" cy="3042138"/>
          </a:xfrm>
        </p:spPr>
        <p:txBody>
          <a:bodyPr/>
          <a:lstStyle/>
          <a:p>
            <a:pPr lvl="0"/>
            <a:r>
              <a:rPr lang="en-US" dirty="0"/>
              <a:t>Subject-matter expert</a:t>
            </a:r>
          </a:p>
          <a:p>
            <a:pPr lvl="0"/>
            <a:r>
              <a:rPr lang="en-US" dirty="0"/>
              <a:t>Trusted source of information</a:t>
            </a:r>
          </a:p>
          <a:p>
            <a:pPr lvl="0"/>
            <a:r>
              <a:rPr lang="en-US" dirty="0"/>
              <a:t>The go-to expert in a field</a:t>
            </a:r>
          </a:p>
          <a:p>
            <a:pPr lvl="0"/>
            <a:r>
              <a:rPr lang="en-US" dirty="0"/>
              <a:t>Provider of unique insights and information</a:t>
            </a:r>
          </a:p>
          <a:p>
            <a:pPr lvl="0"/>
            <a:r>
              <a:rPr lang="en-US" dirty="0"/>
              <a:t>Connected and immersed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1" name="Picture 10" descr="https://d3e7x39d4i7wbe.cloudfront.net/uploads/topic/image/121/regular_advocacy-1428745486-1428753080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14974" y="645478"/>
            <a:ext cx="1929026" cy="19094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229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Examples </a:t>
            </a:r>
            <a:r>
              <a:rPr lang="en-US" b="1" dirty="0"/>
              <a:t>of Thought Leaders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BoardroomPR</a:t>
            </a:r>
            <a:r>
              <a:rPr lang="en-US" dirty="0"/>
              <a:t> in the legal industry</a:t>
            </a:r>
          </a:p>
          <a:p>
            <a:pPr lvl="0"/>
            <a:r>
              <a:rPr lang="en-US" dirty="0"/>
              <a:t>David Markus in criminal law</a:t>
            </a:r>
          </a:p>
          <a:p>
            <a:pPr lvl="0"/>
            <a:r>
              <a:rPr lang="en-US" dirty="0"/>
              <a:t>Becker and </a:t>
            </a:r>
            <a:r>
              <a:rPr lang="en-US" dirty="0" err="1"/>
              <a:t>Poliakoff</a:t>
            </a:r>
            <a:r>
              <a:rPr lang="en-US" dirty="0"/>
              <a:t> in condominium law</a:t>
            </a:r>
          </a:p>
          <a:p>
            <a:pPr lvl="0"/>
            <a:r>
              <a:rPr lang="en-US" dirty="0"/>
              <a:t>Robert </a:t>
            </a:r>
            <a:r>
              <a:rPr lang="en-US" dirty="0" err="1"/>
              <a:t>Zarco</a:t>
            </a:r>
            <a:r>
              <a:rPr lang="en-US" dirty="0"/>
              <a:t> in franchise law </a:t>
            </a:r>
            <a:endParaRPr lang="en-US" dirty="0" smtClean="0"/>
          </a:p>
          <a:p>
            <a:pPr lvl="0"/>
            <a:endParaRPr lang="en-US" dirty="0"/>
          </a:p>
          <a:p>
            <a:endParaRPr lang="en-US" dirty="0"/>
          </a:p>
        </p:txBody>
      </p:sp>
      <p:pic>
        <p:nvPicPr>
          <p:cNvPr id="5" name="Picture 4" descr="http://www.ripoffreport.com/d/r796250-bc3ezn-z3uyatzlec/ZarcoDDIF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8726" y="4113981"/>
            <a:ext cx="2886547" cy="17944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626324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Why </a:t>
            </a:r>
            <a:r>
              <a:rPr lang="en-US" b="1" dirty="0"/>
              <a:t>is Thought Leadership important?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Reputation and brand</a:t>
            </a:r>
          </a:p>
          <a:p>
            <a:pPr lvl="0"/>
            <a:r>
              <a:rPr lang="en-US" dirty="0"/>
              <a:t>To be viewed as a source of information, opinion and expertise</a:t>
            </a:r>
          </a:p>
          <a:p>
            <a:pPr lvl="0"/>
            <a:r>
              <a:rPr lang="en-US" dirty="0"/>
              <a:t>Developing connections in the industry and maximizing your network</a:t>
            </a:r>
          </a:p>
          <a:p>
            <a:pPr lvl="0"/>
            <a:r>
              <a:rPr lang="en-US" dirty="0"/>
              <a:t>New business development</a:t>
            </a:r>
          </a:p>
          <a:p>
            <a:endParaRPr lang="en-US" dirty="0"/>
          </a:p>
        </p:txBody>
      </p:sp>
      <p:pic>
        <p:nvPicPr>
          <p:cNvPr id="4" name="Picture 3" descr="http://clicktecs.com/wp-content/uploads/2014/03/online-reputation-management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49" y="4943789"/>
            <a:ext cx="2652248" cy="18255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65456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How </a:t>
            </a:r>
            <a:r>
              <a:rPr lang="en-US" b="1" dirty="0"/>
              <a:t>to approach Thought Leadership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Where does it make sense?</a:t>
            </a:r>
          </a:p>
          <a:p>
            <a:pPr lvl="0"/>
            <a:r>
              <a:rPr lang="en-US" dirty="0"/>
              <a:t>Natural mapping of business and referrals</a:t>
            </a:r>
          </a:p>
          <a:p>
            <a:pPr lvl="0"/>
            <a:r>
              <a:rPr lang="en-US" dirty="0"/>
              <a:t>What are your passions?</a:t>
            </a:r>
          </a:p>
          <a:p>
            <a:endParaRPr lang="en-US" dirty="0"/>
          </a:p>
        </p:txBody>
      </p:sp>
      <p:pic>
        <p:nvPicPr>
          <p:cNvPr id="4100" name="Picture 4" descr="http://about.pdpsolutions.com/bm.pix/information-flow.s400x40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7" y="3468687"/>
            <a:ext cx="3743325" cy="26574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0829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are the channels of Thought Leadership?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Industry involvement</a:t>
            </a:r>
          </a:p>
          <a:p>
            <a:pPr lvl="1"/>
            <a:r>
              <a:rPr lang="en-US" dirty="0"/>
              <a:t>Committees</a:t>
            </a:r>
          </a:p>
          <a:p>
            <a:pPr lvl="1"/>
            <a:r>
              <a:rPr lang="en-US" dirty="0"/>
              <a:t>Boards</a:t>
            </a:r>
          </a:p>
          <a:p>
            <a:pPr lvl="1"/>
            <a:r>
              <a:rPr lang="en-US" dirty="0"/>
              <a:t>Bar associations and related organizations</a:t>
            </a:r>
          </a:p>
          <a:p>
            <a:pPr lvl="1"/>
            <a:r>
              <a:rPr lang="en-US" dirty="0"/>
              <a:t>Attending events</a:t>
            </a:r>
          </a:p>
          <a:p>
            <a:pPr lvl="0"/>
            <a:r>
              <a:rPr lang="en-US" dirty="0"/>
              <a:t>Getting published</a:t>
            </a:r>
          </a:p>
          <a:p>
            <a:pPr lvl="1"/>
            <a:r>
              <a:rPr lang="en-US" dirty="0"/>
              <a:t>Articles</a:t>
            </a:r>
          </a:p>
          <a:p>
            <a:pPr lvl="1"/>
            <a:r>
              <a:rPr lang="en-US" dirty="0"/>
              <a:t>Expert </a:t>
            </a:r>
            <a:r>
              <a:rPr lang="en-US" dirty="0" smtClean="0"/>
              <a:t>sourcing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https://www.givainc.com/images/executive_conference_room_microphone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8766" y="3863181"/>
            <a:ext cx="2097593" cy="173721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135025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248" y="565219"/>
            <a:ext cx="8229600" cy="4525963"/>
          </a:xfrm>
        </p:spPr>
        <p:txBody>
          <a:bodyPr/>
          <a:lstStyle/>
          <a:p>
            <a:pPr lvl="0"/>
            <a:r>
              <a:rPr lang="en-US" dirty="0"/>
              <a:t>CLEs and educational sessions for clients</a:t>
            </a:r>
          </a:p>
          <a:p>
            <a:pPr lvl="0"/>
            <a:r>
              <a:rPr lang="en-US" dirty="0"/>
              <a:t>Speaking engagements</a:t>
            </a:r>
          </a:p>
          <a:p>
            <a:pPr lvl="0"/>
            <a:r>
              <a:rPr lang="en-US" dirty="0"/>
              <a:t>Blogging</a:t>
            </a:r>
          </a:p>
          <a:p>
            <a:pPr lvl="0"/>
            <a:r>
              <a:rPr lang="en-US" dirty="0"/>
              <a:t>Joining LinkedIn </a:t>
            </a:r>
            <a:r>
              <a:rPr lang="en-US" dirty="0" smtClean="0"/>
              <a:t>groups</a:t>
            </a:r>
          </a:p>
          <a:p>
            <a:pPr lvl="0"/>
            <a:r>
              <a:rPr lang="en-US" dirty="0" smtClean="0"/>
              <a:t>Starting your own group</a:t>
            </a:r>
            <a:endParaRPr lang="en-US" dirty="0"/>
          </a:p>
          <a:p>
            <a:endParaRPr lang="en-US" dirty="0"/>
          </a:p>
        </p:txBody>
      </p:sp>
      <p:pic>
        <p:nvPicPr>
          <p:cNvPr id="5122" name="Picture 2" descr="http://www.dsgfs.com/wp-content/uploads/2014/11/transparent-Linkedin-logo-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715" y="3889408"/>
            <a:ext cx="1356528" cy="135652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6" name="Picture 5" descr="http://sgct63du2awknxkp167gwzzb.wpengine.netdna-cdn.com/wp-content/uploads/2012/04/Blog2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4489" y="3446775"/>
            <a:ext cx="3142622" cy="17475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6" descr="http://www.morganconsultancyservices.com/wp-content/uploads/2014/01/Speaking-Podium-669x272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4362" y="1627800"/>
            <a:ext cx="3042139" cy="15094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995872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Connecting </a:t>
            </a:r>
            <a:r>
              <a:rPr lang="en-US" b="1" dirty="0"/>
              <a:t>the dots, how to convert a contact into a source for new business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The elevator speech – making sure they know what you do</a:t>
            </a:r>
          </a:p>
          <a:p>
            <a:pPr lvl="0"/>
            <a:r>
              <a:rPr lang="en-US" dirty="0" smtClean="0"/>
              <a:t>As </a:t>
            </a:r>
            <a:r>
              <a:rPr lang="en-US" dirty="0"/>
              <a:t>part of your </a:t>
            </a:r>
            <a:r>
              <a:rPr lang="en-US" dirty="0" err="1"/>
              <a:t>eblasts</a:t>
            </a:r>
            <a:r>
              <a:rPr lang="en-US" dirty="0"/>
              <a:t> on interesting cases or decisions, trade journal or newspaper articles, the attorneys may want to connect specific services the firm offers to mitigate a </a:t>
            </a:r>
            <a:r>
              <a:rPr lang="en-US" dirty="0" smtClean="0"/>
              <a:t>risk</a:t>
            </a:r>
          </a:p>
          <a:p>
            <a:pPr lvl="0"/>
            <a:r>
              <a:rPr lang="en-US" dirty="0" smtClean="0"/>
              <a:t>The ask 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 descr="https://w.iworkwell.com/adx/handshake-blue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7647" y="4808269"/>
            <a:ext cx="2328705" cy="11504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4261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Questions to ask at a meeting, lunch or client visit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Did </a:t>
            </a:r>
            <a:r>
              <a:rPr lang="en-US" dirty="0"/>
              <a:t>you read about the case………. Do you think you are prepared…..</a:t>
            </a:r>
          </a:p>
          <a:p>
            <a:r>
              <a:rPr lang="en-US" dirty="0" smtClean="0"/>
              <a:t>Have </a:t>
            </a:r>
            <a:r>
              <a:rPr lang="en-US" dirty="0"/>
              <a:t>you audited your agreements lately?</a:t>
            </a:r>
          </a:p>
          <a:p>
            <a:pPr lvl="0"/>
            <a:r>
              <a:rPr lang="en-US" dirty="0" smtClean="0"/>
              <a:t>Have </a:t>
            </a:r>
            <a:r>
              <a:rPr lang="en-US" dirty="0"/>
              <a:t>you audited your IP lately?</a:t>
            </a:r>
          </a:p>
          <a:p>
            <a:pPr lvl="0"/>
            <a:r>
              <a:rPr lang="en-US" dirty="0" smtClean="0"/>
              <a:t>Are </a:t>
            </a:r>
            <a:r>
              <a:rPr lang="en-US" dirty="0"/>
              <a:t>there any vulnerabilities you feel you have that we may assist with?</a:t>
            </a:r>
          </a:p>
          <a:p>
            <a:pPr lvl="0"/>
            <a:r>
              <a:rPr lang="en-US" dirty="0" smtClean="0"/>
              <a:t>Are </a:t>
            </a:r>
            <a:r>
              <a:rPr lang="en-US" dirty="0"/>
              <a:t>you interested in having us deliver an in-house CLE or seminar on software licensing </a:t>
            </a:r>
            <a:r>
              <a:rPr lang="en-US" dirty="0" smtClean="0"/>
              <a:t>agreements—best </a:t>
            </a:r>
            <a:r>
              <a:rPr lang="en-US" dirty="0"/>
              <a:t>practices, Security risks and liability issues with your clients, how not to </a:t>
            </a:r>
            <a:r>
              <a:rPr lang="en-US" dirty="0" smtClean="0"/>
              <a:t>infringe </a:t>
            </a:r>
            <a:r>
              <a:rPr lang="en-US" dirty="0"/>
              <a:t>on others’ IP with your website and social media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165940"/>
      </p:ext>
    </p:extLst>
  </p:cSld>
  <p:clrMapOvr>
    <a:masterClrMapping/>
  </p:clrMapOvr>
</p:sld>
</file>

<file path=ppt/theme/theme1.xml><?xml version="1.0" encoding="utf-8"?>
<a:theme xmlns:a="http://schemas.openxmlformats.org/drawingml/2006/main" name="BoardroomPR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BoardroomPR PowerPoint Template</Template>
  <TotalTime>152</TotalTime>
  <Words>353</Words>
  <Application>Microsoft Office PowerPoint</Application>
  <PresentationFormat>On-screen Show (4:3)</PresentationFormat>
  <Paragraphs>85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Baskerville Old Face</vt:lpstr>
      <vt:lpstr>Calibri</vt:lpstr>
      <vt:lpstr>BoardroomPR PowerPoint Template</vt:lpstr>
      <vt:lpstr>Becoming a Thought Leader in your Practice Area  </vt:lpstr>
      <vt:lpstr> What is a Thought Leader? </vt:lpstr>
      <vt:lpstr> Examples of Thought Leaders </vt:lpstr>
      <vt:lpstr> Why is Thought Leadership important? </vt:lpstr>
      <vt:lpstr> How to approach Thought Leadership </vt:lpstr>
      <vt:lpstr>What are the channels of Thought Leadership? </vt:lpstr>
      <vt:lpstr>PowerPoint Presentation</vt:lpstr>
      <vt:lpstr> Connecting the dots, how to convert a contact into a source for new business </vt:lpstr>
      <vt:lpstr>Questions to ask at a meeting, lunch or client visit</vt:lpstr>
      <vt:lpstr>Thought Leadership Planning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Title??</dc:title>
  <dc:creator>Yarden Cohen</dc:creator>
  <cp:lastModifiedBy>Don Silver</cp:lastModifiedBy>
  <cp:revision>19</cp:revision>
  <dcterms:created xsi:type="dcterms:W3CDTF">2016-04-11T18:42:44Z</dcterms:created>
  <dcterms:modified xsi:type="dcterms:W3CDTF">2016-04-12T14:54:05Z</dcterms:modified>
</cp:coreProperties>
</file>